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E5D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3" d="100"/>
          <a:sy n="113" d="100"/>
        </p:scale>
        <p:origin x="510"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B02AE92-844A-430F-99E0-AFA19ADA3F4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54631CA4-5037-49DF-A86B-314B0E3BE3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3AD0740D-557C-48C6-9054-3F8F50F90BC5}"/>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5" name="Marcador de pie de página 4">
            <a:extLst>
              <a:ext uri="{FF2B5EF4-FFF2-40B4-BE49-F238E27FC236}">
                <a16:creationId xmlns:a16="http://schemas.microsoft.com/office/drawing/2014/main" id="{A6EC29B0-BB58-4ECC-89FE-ED4B33549F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8CBF2AB-94DD-469B-82D0-6DFE1B507EC8}"/>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7340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E95B7-CD94-4DCA-9B41-0FD0A3BF8519}"/>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8EC56EF-6EEB-4FA0-8EE2-E155EFE656B5}"/>
              </a:ext>
            </a:extLst>
          </p:cNvPr>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07F1488B-7696-4EC9-913E-5891F1FC1830}"/>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5" name="Marcador de pie de página 4">
            <a:extLst>
              <a:ext uri="{FF2B5EF4-FFF2-40B4-BE49-F238E27FC236}">
                <a16:creationId xmlns:a16="http://schemas.microsoft.com/office/drawing/2014/main" id="{B57996AD-4E68-47FF-A469-B294B76CB3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9699DF-6B36-48A6-94C3-27A0371C489F}"/>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780778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E178DD00-7A06-4A72-9420-E025DD21C18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FA1F16C3-690A-44E3-A78A-6A01B58927B3}"/>
              </a:ext>
            </a:extLst>
          </p:cNvPr>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608845C-99C6-45F8-9FF3-1F8AE89BCDC7}"/>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5" name="Marcador de pie de página 4">
            <a:extLst>
              <a:ext uri="{FF2B5EF4-FFF2-40B4-BE49-F238E27FC236}">
                <a16:creationId xmlns:a16="http://schemas.microsoft.com/office/drawing/2014/main" id="{6B5E7CAA-3300-4BB3-9083-A8FD635DEB4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5F4BD0D6-47E1-4396-9670-FE49DF7261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38318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FA8E2F-CA96-4226-B944-32BC261EA9B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5DBB83B5-BC89-49C4-8590-C83C57D7A68E}"/>
              </a:ext>
            </a:extLst>
          </p:cNvPr>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51EC98B-D7A8-4226-9072-A315D0EA64F1}"/>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5" name="Marcador de pie de página 4">
            <a:extLst>
              <a:ext uri="{FF2B5EF4-FFF2-40B4-BE49-F238E27FC236}">
                <a16:creationId xmlns:a16="http://schemas.microsoft.com/office/drawing/2014/main" id="{BB0ECBD2-5531-45A8-8B35-0F35D857B87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CAC2511-A4BA-4F1C-AB34-7EF2CEBEB7CC}"/>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474723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804240-9418-4EF8-B7BF-1968945648A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A275F482-7A17-43A4-BC0E-5F56BF86F0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Marcador de fecha 3">
            <a:extLst>
              <a:ext uri="{FF2B5EF4-FFF2-40B4-BE49-F238E27FC236}">
                <a16:creationId xmlns:a16="http://schemas.microsoft.com/office/drawing/2014/main" id="{D2DC27B9-EA82-4376-8324-0BE67A8CBA8E}"/>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5" name="Marcador de pie de página 4">
            <a:extLst>
              <a:ext uri="{FF2B5EF4-FFF2-40B4-BE49-F238E27FC236}">
                <a16:creationId xmlns:a16="http://schemas.microsoft.com/office/drawing/2014/main" id="{B6CB5876-E9EA-4F8F-9642-6D8184D5DCC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7C0488B-C618-4BAD-8605-3E086B63FE51}"/>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1330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545287-9FBA-4CFD-8AE8-AE57C12A2FD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9A6AC549-CB74-4C7C-BD52-380488A77F58}"/>
              </a:ext>
            </a:extLst>
          </p:cNvPr>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B7CA19E-012A-4C17-856A-7E8C4C88094C}"/>
              </a:ext>
            </a:extLst>
          </p:cNvPr>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0FA4529F-AA70-4432-8ABE-5255BD624EDD}"/>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6" name="Marcador de pie de página 5">
            <a:extLst>
              <a:ext uri="{FF2B5EF4-FFF2-40B4-BE49-F238E27FC236}">
                <a16:creationId xmlns:a16="http://schemas.microsoft.com/office/drawing/2014/main" id="{E38B300D-E16F-45F6-81C2-3931E756087B}"/>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B030094-5D29-408F-ADBB-B491261FD18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63089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9D1115-28C5-411E-A269-F401F966FC83}"/>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7F82FBC-D3A6-4F36-97D1-18B5DD1CE6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Marcador de contenido 3">
            <a:extLst>
              <a:ext uri="{FF2B5EF4-FFF2-40B4-BE49-F238E27FC236}">
                <a16:creationId xmlns:a16="http://schemas.microsoft.com/office/drawing/2014/main" id="{1F9387FC-C561-440C-A2CD-EFB65E50A673}"/>
              </a:ext>
            </a:extLst>
          </p:cNvPr>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A7EFC8B3-CA1D-4911-AF47-0F387F131E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Marcador de contenido 5">
            <a:extLst>
              <a:ext uri="{FF2B5EF4-FFF2-40B4-BE49-F238E27FC236}">
                <a16:creationId xmlns:a16="http://schemas.microsoft.com/office/drawing/2014/main" id="{4113C86A-7100-4B63-BDB3-BAEF9AE3B617}"/>
              </a:ext>
            </a:extLst>
          </p:cNvPr>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B29D9D4D-2660-4E1E-9A0B-E7B2B388B719}"/>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8" name="Marcador de pie de página 7">
            <a:extLst>
              <a:ext uri="{FF2B5EF4-FFF2-40B4-BE49-F238E27FC236}">
                <a16:creationId xmlns:a16="http://schemas.microsoft.com/office/drawing/2014/main" id="{0A9F3E26-C98F-4AB9-A2B7-6B07584E09EC}"/>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615F5BE5-6D32-4D20-82B2-9DB79774256D}"/>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109729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82CEEB-414C-43C0-B96F-6B6F539B4B7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8CF4C27C-FBE5-4AE6-AAC6-962C20E94850}"/>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4" name="Marcador de pie de página 3">
            <a:extLst>
              <a:ext uri="{FF2B5EF4-FFF2-40B4-BE49-F238E27FC236}">
                <a16:creationId xmlns:a16="http://schemas.microsoft.com/office/drawing/2014/main" id="{11D57B76-93FC-4A5E-9294-95FE8475A55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B9BE4BC-3537-4D84-9229-B5DC70D9D81A}"/>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576087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B8214A5-8928-47BA-AD10-9DEAF5C72DB1}"/>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3" name="Marcador de pie de página 2">
            <a:extLst>
              <a:ext uri="{FF2B5EF4-FFF2-40B4-BE49-F238E27FC236}">
                <a16:creationId xmlns:a16="http://schemas.microsoft.com/office/drawing/2014/main" id="{0C96BE6E-2EDB-4810-868F-11C02C9CCABC}"/>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661A7BCE-AB90-4BC1-8446-2306DC23E7D6}"/>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39708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C6DBF-167F-4B64-9A47-1A4B6EF30BD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6A74A7-3796-4578-A11C-A23EF9F52C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6465EF8F-4E1D-4214-AAAF-AF55E85696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1EA739FE-8F5C-4C7C-AE31-DAF3AA514FF0}"/>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6" name="Marcador de pie de página 5">
            <a:extLst>
              <a:ext uri="{FF2B5EF4-FFF2-40B4-BE49-F238E27FC236}">
                <a16:creationId xmlns:a16="http://schemas.microsoft.com/office/drawing/2014/main" id="{630C3795-76FD-4671-AE6E-41C0FCAC1189}"/>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2E94D9A7-CAC8-465B-9FF7-9168F49EFAF0}"/>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6030455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23F7D8-3A2C-4498-A003-EA6124498CB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9C1D9A0-A3C9-4B77-A06E-63AA05EFD8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0CE48A-11DD-4BEF-9DDD-F7061A946A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Marcador de fecha 4">
            <a:extLst>
              <a:ext uri="{FF2B5EF4-FFF2-40B4-BE49-F238E27FC236}">
                <a16:creationId xmlns:a16="http://schemas.microsoft.com/office/drawing/2014/main" id="{750BFFDE-509D-4B03-B149-CF03FE00E27E}"/>
              </a:ext>
            </a:extLst>
          </p:cNvPr>
          <p:cNvSpPr>
            <a:spLocks noGrp="1"/>
          </p:cNvSpPr>
          <p:nvPr>
            <p:ph type="dt" sz="half" idx="10"/>
          </p:nvPr>
        </p:nvSpPr>
        <p:spPr/>
        <p:txBody>
          <a:bodyPr/>
          <a:lstStyle/>
          <a:p>
            <a:fld id="{1784A52C-2BDB-4D87-846E-3A65F092765A}" type="datetimeFigureOut">
              <a:rPr lang="es-MX" smtClean="0"/>
              <a:t>02/09/2025</a:t>
            </a:fld>
            <a:endParaRPr lang="es-MX"/>
          </a:p>
        </p:txBody>
      </p:sp>
      <p:sp>
        <p:nvSpPr>
          <p:cNvPr id="6" name="Marcador de pie de página 5">
            <a:extLst>
              <a:ext uri="{FF2B5EF4-FFF2-40B4-BE49-F238E27FC236}">
                <a16:creationId xmlns:a16="http://schemas.microsoft.com/office/drawing/2014/main" id="{1B38F381-0363-49FC-92CE-CCE28A729EC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A948032-20EE-47E3-8ED8-BD7093426CD2}"/>
              </a:ext>
            </a:extLst>
          </p:cNvPr>
          <p:cNvSpPr>
            <a:spLocks noGrp="1"/>
          </p:cNvSpPr>
          <p:nvPr>
            <p:ph type="sldNum" sz="quarter" idx="12"/>
          </p:nvPr>
        </p:nvSpPr>
        <p:spPr/>
        <p:txBody>
          <a:bodyPr/>
          <a:lstStyle/>
          <a:p>
            <a:fld id="{DC7B1E4F-0ABE-4692-BCD3-5DF704DC4C43}" type="slidenum">
              <a:rPr lang="es-MX" smtClean="0"/>
              <a:t>‹Nº›</a:t>
            </a:fld>
            <a:endParaRPr lang="es-MX"/>
          </a:p>
        </p:txBody>
      </p:sp>
    </p:spTree>
    <p:extLst>
      <p:ext uri="{BB962C8B-B14F-4D97-AF65-F5344CB8AC3E}">
        <p14:creationId xmlns:p14="http://schemas.microsoft.com/office/powerpoint/2010/main" val="2887167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025ED6-B589-4036-AE08-415534285C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4D3D5FA-048B-4F2C-8498-B0C7B0FBAD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B824148-6A95-49C1-8F45-F2C91CA2AE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84A52C-2BDB-4D87-846E-3A65F092765A}" type="datetimeFigureOut">
              <a:rPr lang="es-MX" smtClean="0"/>
              <a:t>02/09/2025</a:t>
            </a:fld>
            <a:endParaRPr lang="es-MX"/>
          </a:p>
        </p:txBody>
      </p:sp>
      <p:sp>
        <p:nvSpPr>
          <p:cNvPr id="5" name="Marcador de pie de página 4">
            <a:extLst>
              <a:ext uri="{FF2B5EF4-FFF2-40B4-BE49-F238E27FC236}">
                <a16:creationId xmlns:a16="http://schemas.microsoft.com/office/drawing/2014/main" id="{EE2F6B79-B1C5-4689-BDE4-1C579C009D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9942612B-6484-45D4-92E5-6A2FD8924B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7B1E4F-0ABE-4692-BCD3-5DF704DC4C43}" type="slidenum">
              <a:rPr lang="es-MX" smtClean="0"/>
              <a:t>‹Nº›</a:t>
            </a:fld>
            <a:endParaRPr lang="es-MX"/>
          </a:p>
        </p:txBody>
      </p:sp>
    </p:spTree>
    <p:extLst>
      <p:ext uri="{BB962C8B-B14F-4D97-AF65-F5344CB8AC3E}">
        <p14:creationId xmlns:p14="http://schemas.microsoft.com/office/powerpoint/2010/main" val="410879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www.diputados.gob.mx/LeyesBiblio/pdf/LFT.pdf" TargetMode="External"/><Relationship Id="rId7" Type="http://schemas.openxmlformats.org/officeDocument/2006/relationships/hyperlink" Target="https://www.iec.org.mx/v1/images/jge/Acuerdos2019/IEC.JGE.010.2019.%20Acuerdo%20por%20el%20que%20se%20emite%20el%20Manual%20de%20percepciones%20de%20las%20y%20los%20servidores%20pu&#769;blicos%20del%20IEC.pdf"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s://iecoah.org.mx/v1/archivos/Transparencia/marco-normativo/Reglamento%20de%20Relaciones%20Laborales%20del%20Instituto%20Electoral%20de%20Coahuila.pdf" TargetMode="External"/><Relationship Id="rId5" Type="http://schemas.openxmlformats.org/officeDocument/2006/relationships/hyperlink" Target="https://iecoah.org.mx/v1/archivos/Transparencia/marco-normativo/Reglamento%20Interior%20del%20Instituto%20Electoral%20de%20Coahuila.pdf" TargetMode="External"/><Relationship Id="rId4" Type="http://schemas.openxmlformats.org/officeDocument/2006/relationships/hyperlink" Target="http://www.imss.gob.mx/sites/all/statics/pdf/leyes/LS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AAC111-5A5A-47F9-868F-13031518A505}"/>
              </a:ext>
            </a:extLst>
          </p:cNvPr>
          <p:cNvSpPr>
            <a:spLocks noGrp="1"/>
          </p:cNvSpPr>
          <p:nvPr>
            <p:ph type="ctrTitle"/>
          </p:nvPr>
        </p:nvSpPr>
        <p:spPr>
          <a:xfrm>
            <a:off x="251213" y="323546"/>
            <a:ext cx="2436450" cy="837108"/>
          </a:xfrm>
        </p:spPr>
        <p:txBody>
          <a:bodyPr>
            <a:normAutofit/>
          </a:bodyPr>
          <a:lstStyle/>
          <a:p>
            <a:r>
              <a:rPr lang="es-MX" sz="2400" b="1">
                <a:solidFill>
                  <a:srgbClr val="8E5D95"/>
                </a:solidFill>
              </a:rPr>
              <a:t>Articulo 65 Fracción XV. </a:t>
            </a:r>
            <a:endParaRPr lang="es-MX" sz="2400" b="1" dirty="0">
              <a:solidFill>
                <a:srgbClr val="8E5D95"/>
              </a:solidFill>
            </a:endParaRPr>
          </a:p>
        </p:txBody>
      </p:sp>
      <p:sp>
        <p:nvSpPr>
          <p:cNvPr id="3" name="Subtítulo 2">
            <a:extLst>
              <a:ext uri="{FF2B5EF4-FFF2-40B4-BE49-F238E27FC236}">
                <a16:creationId xmlns:a16="http://schemas.microsoft.com/office/drawing/2014/main" id="{245F320E-C6D6-4D2B-8170-21144E8FFE10}"/>
              </a:ext>
            </a:extLst>
          </p:cNvPr>
          <p:cNvSpPr>
            <a:spLocks noGrp="1"/>
          </p:cNvSpPr>
          <p:nvPr>
            <p:ph type="subTitle" idx="1"/>
          </p:nvPr>
        </p:nvSpPr>
        <p:spPr>
          <a:xfrm>
            <a:off x="0" y="2189392"/>
            <a:ext cx="8017933" cy="4668608"/>
          </a:xfrm>
        </p:spPr>
        <p:txBody>
          <a:bodyPr anchor="ctr">
            <a:normAutofit lnSpcReduction="10000"/>
          </a:bodyPr>
          <a:lstStyle/>
          <a:p>
            <a:pPr marL="180000" algn="just">
              <a:lnSpc>
                <a:spcPct val="120000"/>
              </a:lnSpc>
              <a:spcBef>
                <a:spcPts val="600"/>
              </a:spcBef>
              <a:spcAft>
                <a:spcPts val="600"/>
              </a:spcAft>
              <a:tabLst>
                <a:tab pos="72000" algn="l"/>
              </a:tabLst>
            </a:pPr>
            <a:r>
              <a:rPr lang="es-MX" sz="1600" dirty="0">
                <a:solidFill>
                  <a:schemeClr val="tx1">
                    <a:lumMod val="75000"/>
                    <a:lumOff val="25000"/>
                  </a:schemeClr>
                </a:solidFill>
              </a:rPr>
              <a:t>El personal del Instituto Electoral de Coahuila tiene como legislación aplicable la Ley Federal del Trabajo, Ley del Seguro Social, Reglamento Interior del Instituto Electoral de Coahuila, Reglamento de Relaciones Laborales del Instituto Electoral de Coahuila y el Manual de Percepciones del Personal y de las y los Servidores Públicos del Instituto Electoral de Coahuila.</a:t>
            </a:r>
          </a:p>
          <a:p>
            <a:pPr marL="180000" algn="just">
              <a:lnSpc>
                <a:spcPct val="100000"/>
              </a:lnSpc>
              <a:spcBef>
                <a:spcPts val="600"/>
              </a:spcBef>
              <a:spcAft>
                <a:spcPts val="600"/>
              </a:spcAft>
              <a:tabLst>
                <a:tab pos="72000" algn="l"/>
              </a:tabLst>
            </a:pPr>
            <a:r>
              <a:rPr lang="es-MX" sz="1600" dirty="0">
                <a:solidFill>
                  <a:schemeClr val="tx1">
                    <a:lumMod val="75000"/>
                    <a:lumOff val="25000"/>
                  </a:schemeClr>
                </a:solidFill>
                <a:hlinkClick r:id="rId3"/>
              </a:rPr>
              <a:t>www.diputados.gob.mx/LeyesBiblio/pdf/LFT.pdf</a:t>
            </a:r>
            <a:endParaRPr lang="es-MX" sz="1600" dirty="0">
              <a:solidFill>
                <a:schemeClr val="tx1">
                  <a:lumMod val="75000"/>
                  <a:lumOff val="25000"/>
                </a:schemeClr>
              </a:solidFill>
            </a:endParaRPr>
          </a:p>
          <a:p>
            <a:pPr marL="180000" algn="just">
              <a:lnSpc>
                <a:spcPct val="100000"/>
              </a:lnSpc>
              <a:spcBef>
                <a:spcPts val="600"/>
              </a:spcBef>
              <a:spcAft>
                <a:spcPts val="600"/>
              </a:spcAft>
              <a:tabLst>
                <a:tab pos="72000" algn="l"/>
              </a:tabLst>
            </a:pPr>
            <a:r>
              <a:rPr lang="es-MX" sz="1600" dirty="0">
                <a:solidFill>
                  <a:schemeClr val="tx1">
                    <a:lumMod val="75000"/>
                    <a:lumOff val="25000"/>
                  </a:schemeClr>
                </a:solidFill>
                <a:hlinkClick r:id="rId4"/>
              </a:rPr>
              <a:t>www.imss.gob.mx/sites/all/statics/pdf/leyes/LSS.pdf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5"/>
              </a:rPr>
              <a:t>https://iecoah.org.mx/v1/archivos/Transparencia/marco-normativo/Reglamento%20Interior%20del%20Instituto%20Electoral%20de%20Coahuila.pdf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6"/>
              </a:rPr>
              <a:t>https://iecoah.org.mx/v1/archivos/Transparencia/marco-normativo/Reglamento%20de%20Relaciones%20Laborales%20del%20Instituto%20Electoral%20de%20Coahuila.pdf</a:t>
            </a:r>
            <a:endParaRPr lang="es-MX" sz="1600" dirty="0">
              <a:solidFill>
                <a:schemeClr val="tx1">
                  <a:lumMod val="75000"/>
                  <a:lumOff val="25000"/>
                </a:schemeClr>
              </a:solidFill>
            </a:endParaRPr>
          </a:p>
          <a:p>
            <a:pPr marL="180000" algn="just">
              <a:lnSpc>
                <a:spcPct val="110000"/>
              </a:lnSpc>
              <a:spcBef>
                <a:spcPts val="600"/>
              </a:spcBef>
              <a:spcAft>
                <a:spcPts val="600"/>
              </a:spcAft>
              <a:tabLst>
                <a:tab pos="72000" algn="l"/>
              </a:tabLst>
            </a:pPr>
            <a:r>
              <a:rPr lang="es-MX" sz="1600" dirty="0">
                <a:solidFill>
                  <a:schemeClr val="tx1">
                    <a:lumMod val="75000"/>
                    <a:lumOff val="25000"/>
                  </a:schemeClr>
                </a:solidFill>
                <a:hlinkClick r:id="rId7"/>
              </a:rPr>
              <a:t>https://www.iec.org.mx/v1/</a:t>
            </a:r>
            <a:r>
              <a:rPr lang="es-MX" sz="1600" dirty="0" err="1">
                <a:solidFill>
                  <a:schemeClr val="tx1">
                    <a:lumMod val="75000"/>
                    <a:lumOff val="25000"/>
                  </a:schemeClr>
                </a:solidFill>
                <a:hlinkClick r:id="rId7"/>
              </a:rPr>
              <a:t>images</a:t>
            </a:r>
            <a:r>
              <a:rPr lang="es-MX" sz="1600" dirty="0">
                <a:solidFill>
                  <a:schemeClr val="tx1">
                    <a:lumMod val="75000"/>
                    <a:lumOff val="25000"/>
                  </a:schemeClr>
                </a:solidFill>
                <a:hlinkClick r:id="rId7"/>
              </a:rPr>
              <a:t>/</a:t>
            </a:r>
            <a:r>
              <a:rPr lang="es-MX" sz="1600" dirty="0" err="1">
                <a:solidFill>
                  <a:schemeClr val="tx1">
                    <a:lumMod val="75000"/>
                    <a:lumOff val="25000"/>
                  </a:schemeClr>
                </a:solidFill>
                <a:hlinkClick r:id="rId7"/>
              </a:rPr>
              <a:t>jge</a:t>
            </a:r>
            <a:r>
              <a:rPr lang="es-MX" sz="1600" dirty="0">
                <a:solidFill>
                  <a:schemeClr val="tx1">
                    <a:lumMod val="75000"/>
                    <a:lumOff val="25000"/>
                  </a:schemeClr>
                </a:solidFill>
                <a:hlinkClick r:id="rId7"/>
              </a:rPr>
              <a:t>/Acuerdos2019/IEC.JGE.010.2019.%20Acuerdo%20por%20el%20que%20se%20emite%20el%20Manual%20de%20percepciones%20de%20las%20y%20los%20servidores%20públicos%20del%20IEC.pdf</a:t>
            </a:r>
            <a:endParaRPr lang="es-MX" sz="1600" dirty="0">
              <a:solidFill>
                <a:schemeClr val="tx1">
                  <a:lumMod val="75000"/>
                  <a:lumOff val="25000"/>
                </a:schemeClr>
              </a:solidFill>
            </a:endParaRPr>
          </a:p>
          <a:p>
            <a:pPr marL="180000" algn="just">
              <a:lnSpc>
                <a:spcPct val="120000"/>
              </a:lnSpc>
              <a:spcBef>
                <a:spcPts val="600"/>
              </a:spcBef>
              <a:spcAft>
                <a:spcPts val="600"/>
              </a:spcAft>
              <a:tabLst>
                <a:tab pos="72000" algn="l"/>
              </a:tabLst>
            </a:pPr>
            <a:endParaRPr lang="es-MX" sz="1600" dirty="0">
              <a:solidFill>
                <a:schemeClr val="tx1">
                  <a:lumMod val="75000"/>
                  <a:lumOff val="25000"/>
                </a:schemeClr>
              </a:solidFill>
            </a:endParaRPr>
          </a:p>
        </p:txBody>
      </p:sp>
      <p:sp>
        <p:nvSpPr>
          <p:cNvPr id="4" name="CuadroTexto 3">
            <a:extLst>
              <a:ext uri="{FF2B5EF4-FFF2-40B4-BE49-F238E27FC236}">
                <a16:creationId xmlns:a16="http://schemas.microsoft.com/office/drawing/2014/main" id="{DC05120A-0813-4FE5-ADCB-5F4BDC5D9C93}"/>
              </a:ext>
            </a:extLst>
          </p:cNvPr>
          <p:cNvSpPr txBox="1"/>
          <p:nvPr/>
        </p:nvSpPr>
        <p:spPr>
          <a:xfrm>
            <a:off x="8617665" y="4706330"/>
            <a:ext cx="3175156" cy="1569660"/>
          </a:xfrm>
          <a:prstGeom prst="rect">
            <a:avLst/>
          </a:prstGeom>
          <a:noFill/>
        </p:spPr>
        <p:txBody>
          <a:bodyPr wrap="square" rtlCol="0">
            <a:spAutoFit/>
          </a:bodyPr>
          <a:lstStyle/>
          <a:p>
            <a:pPr algn="ctr">
              <a:buClr>
                <a:srgbClr val="732282"/>
              </a:buClr>
            </a:pPr>
            <a:r>
              <a:rPr lang="es-MX" sz="3200" dirty="0">
                <a:solidFill>
                  <a:schemeClr val="bg1"/>
                </a:solidFill>
                <a:latin typeface="Arial Rounded MT Bold" panose="020F0704030504030204" pitchFamily="34" charset="0"/>
              </a:rPr>
              <a:t>Condiciones generales de trabajo</a:t>
            </a:r>
            <a:endParaRPr lang="es-MX" sz="4400" dirty="0">
              <a:solidFill>
                <a:schemeClr val="bg1"/>
              </a:solidFill>
              <a:latin typeface="Arial Rounded MT Bold" panose="020F0704030504030204" pitchFamily="34" charset="0"/>
            </a:endParaRPr>
          </a:p>
        </p:txBody>
      </p:sp>
      <p:sp>
        <p:nvSpPr>
          <p:cNvPr id="5" name="Rectángulo 4">
            <a:extLst>
              <a:ext uri="{FF2B5EF4-FFF2-40B4-BE49-F238E27FC236}">
                <a16:creationId xmlns:a16="http://schemas.microsoft.com/office/drawing/2014/main" id="{86B069AD-675E-4407-B80B-2A3A28D53748}"/>
              </a:ext>
            </a:extLst>
          </p:cNvPr>
          <p:cNvSpPr/>
          <p:nvPr/>
        </p:nvSpPr>
        <p:spPr>
          <a:xfrm>
            <a:off x="8469699" y="4635822"/>
            <a:ext cx="3471088" cy="1710677"/>
          </a:xfrm>
          <a:prstGeom prst="rect">
            <a:avLst/>
          </a:pr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pic>
        <p:nvPicPr>
          <p:cNvPr id="6" name="Imagen 5">
            <a:extLst>
              <a:ext uri="{FF2B5EF4-FFF2-40B4-BE49-F238E27FC236}">
                <a16:creationId xmlns:a16="http://schemas.microsoft.com/office/drawing/2014/main" id="{11ECFC31-DAF5-431F-A8EA-B7BDD1BCE9E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504337" y="428984"/>
            <a:ext cx="2436450" cy="837107"/>
          </a:xfrm>
          <a:prstGeom prst="rect">
            <a:avLst/>
          </a:prstGeom>
        </p:spPr>
      </p:pic>
      <p:sp>
        <p:nvSpPr>
          <p:cNvPr id="7" name="Título 1">
            <a:extLst>
              <a:ext uri="{FF2B5EF4-FFF2-40B4-BE49-F238E27FC236}">
                <a16:creationId xmlns:a16="http://schemas.microsoft.com/office/drawing/2014/main" id="{5D51C9D1-D038-4277-A2E0-2105C102AE74}"/>
              </a:ext>
            </a:extLst>
          </p:cNvPr>
          <p:cNvSpPr txBox="1">
            <a:spLocks/>
          </p:cNvSpPr>
          <p:nvPr/>
        </p:nvSpPr>
        <p:spPr>
          <a:xfrm>
            <a:off x="2310618" y="1258446"/>
            <a:ext cx="3396767" cy="703384"/>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MX" sz="4000" b="1" dirty="0">
                <a:solidFill>
                  <a:srgbClr val="8E5D95"/>
                </a:solidFill>
              </a:rPr>
              <a:t>Nota informativa</a:t>
            </a:r>
          </a:p>
        </p:txBody>
      </p:sp>
      <p:grpSp>
        <p:nvGrpSpPr>
          <p:cNvPr id="8" name="Grupo 7">
            <a:extLst>
              <a:ext uri="{FF2B5EF4-FFF2-40B4-BE49-F238E27FC236}">
                <a16:creationId xmlns:a16="http://schemas.microsoft.com/office/drawing/2014/main" id="{D570CC16-E2AE-BB1F-3EE9-26CD17DD88CA}"/>
              </a:ext>
            </a:extLst>
          </p:cNvPr>
          <p:cNvGrpSpPr/>
          <p:nvPr/>
        </p:nvGrpSpPr>
        <p:grpSpPr>
          <a:xfrm>
            <a:off x="5211536" y="131076"/>
            <a:ext cx="2696066" cy="1830754"/>
            <a:chOff x="7820284" y="963722"/>
            <a:chExt cx="3951805" cy="833553"/>
          </a:xfrm>
        </p:grpSpPr>
        <p:sp>
          <p:nvSpPr>
            <p:cNvPr id="9" name="Rectángulo 8">
              <a:extLst>
                <a:ext uri="{FF2B5EF4-FFF2-40B4-BE49-F238E27FC236}">
                  <a16:creationId xmlns:a16="http://schemas.microsoft.com/office/drawing/2014/main" id="{BBCF63AE-C64A-EA60-9D7B-6D03626EC670}"/>
                </a:ext>
              </a:extLst>
            </p:cNvPr>
            <p:cNvSpPr/>
            <p:nvPr/>
          </p:nvSpPr>
          <p:spPr>
            <a:xfrm>
              <a:off x="7820285" y="963722"/>
              <a:ext cx="3766833" cy="210199"/>
            </a:xfrm>
            <a:prstGeom prst="rect">
              <a:avLst/>
            </a:prstGeom>
          </p:spPr>
          <p:txBody>
            <a:bodyPr wrap="none">
              <a:spAutoFit/>
            </a:bodyPr>
            <a:lstStyle/>
            <a:p>
              <a:r>
                <a:rPr lang="es-MX" sz="1200" dirty="0">
                  <a:solidFill>
                    <a:schemeClr val="tx1">
                      <a:lumMod val="50000"/>
                      <a:lumOff val="50000"/>
                    </a:schemeClr>
                  </a:solidFill>
                </a:rPr>
                <a:t>Fecha de actualización y/o validación: </a:t>
              </a:r>
            </a:p>
            <a:p>
              <a:r>
                <a:rPr lang="es-MX" sz="1200" b="1" dirty="0">
                  <a:solidFill>
                    <a:srgbClr val="8E5D95"/>
                  </a:solidFill>
                </a:rPr>
                <a:t>31 de agosto de 2025</a:t>
              </a:r>
            </a:p>
          </p:txBody>
        </p:sp>
        <p:sp>
          <p:nvSpPr>
            <p:cNvPr id="13" name="Rectángulo 12">
              <a:extLst>
                <a:ext uri="{FF2B5EF4-FFF2-40B4-BE49-F238E27FC236}">
                  <a16:creationId xmlns:a16="http://schemas.microsoft.com/office/drawing/2014/main" id="{9C4F3622-C0E0-4EAC-14F5-AAA2BB22DD5F}"/>
                </a:ext>
              </a:extLst>
            </p:cNvPr>
            <p:cNvSpPr/>
            <p:nvPr/>
          </p:nvSpPr>
          <p:spPr>
            <a:xfrm>
              <a:off x="7820284" y="1286048"/>
              <a:ext cx="3951805" cy="511227"/>
            </a:xfrm>
            <a:prstGeom prst="rect">
              <a:avLst/>
            </a:prstGeom>
          </p:spPr>
          <p:txBody>
            <a:bodyPr wrap="square">
              <a:spAutoFit/>
            </a:bodyPr>
            <a:lstStyle/>
            <a:p>
              <a:r>
                <a:rPr lang="es-MX" sz="1200" dirty="0">
                  <a:solidFill>
                    <a:schemeClr val="tx1">
                      <a:lumMod val="50000"/>
                      <a:lumOff val="50000"/>
                    </a:schemeClr>
                  </a:solidFill>
                </a:rPr>
                <a:t>Responsable de generar la información:</a:t>
              </a:r>
            </a:p>
            <a:p>
              <a:r>
                <a:rPr lang="es-MX" sz="1200" b="1" dirty="0">
                  <a:solidFill>
                    <a:srgbClr val="8E5D95"/>
                  </a:solidFill>
                </a:rPr>
                <a:t>C.P. Aída Leticia De la Garza Muñoz, </a:t>
              </a:r>
              <a:r>
                <a:rPr lang="es-MX" sz="1200" dirty="0">
                  <a:solidFill>
                    <a:srgbClr val="7F7F7F"/>
                  </a:solidFill>
                </a:rPr>
                <a:t>Dirección Ejecutiva de Administración</a:t>
              </a:r>
            </a:p>
          </p:txBody>
        </p:sp>
      </p:grpSp>
      <p:sp>
        <p:nvSpPr>
          <p:cNvPr id="14" name="Rectángulo 13">
            <a:extLst>
              <a:ext uri="{FF2B5EF4-FFF2-40B4-BE49-F238E27FC236}">
                <a16:creationId xmlns:a16="http://schemas.microsoft.com/office/drawing/2014/main" id="{E9EA0293-D605-1289-EA2D-6F4679A65225}"/>
              </a:ext>
            </a:extLst>
          </p:cNvPr>
          <p:cNvSpPr/>
          <p:nvPr/>
        </p:nvSpPr>
        <p:spPr>
          <a:xfrm>
            <a:off x="5211535" y="494396"/>
            <a:ext cx="1883977" cy="646331"/>
          </a:xfrm>
          <a:prstGeom prst="rect">
            <a:avLst/>
          </a:prstGeom>
        </p:spPr>
        <p:txBody>
          <a:bodyPr wrap="none">
            <a:spAutoFit/>
          </a:bodyPr>
          <a:lstStyle/>
          <a:p>
            <a:r>
              <a:rPr lang="es-ES" sz="1200" dirty="0">
                <a:solidFill>
                  <a:schemeClr val="tx1">
                    <a:lumMod val="50000"/>
                    <a:lumOff val="50000"/>
                  </a:schemeClr>
                </a:solidFill>
              </a:rPr>
              <a:t>Periodo que se informa: </a:t>
            </a:r>
          </a:p>
          <a:p>
            <a:r>
              <a:rPr lang="es-ES" sz="1200" b="1" dirty="0">
                <a:solidFill>
                  <a:srgbClr val="8E5D95"/>
                </a:solidFill>
              </a:rPr>
              <a:t>01 al </a:t>
            </a:r>
            <a:r>
              <a:rPr lang="es-MX" sz="1200" b="1" dirty="0">
                <a:solidFill>
                  <a:srgbClr val="8E5D95"/>
                </a:solidFill>
              </a:rPr>
              <a:t>31 </a:t>
            </a:r>
            <a:r>
              <a:rPr lang="es-MX" sz="1200" b="1">
                <a:solidFill>
                  <a:srgbClr val="8E5D95"/>
                </a:solidFill>
              </a:rPr>
              <a:t>de agosto </a:t>
            </a:r>
            <a:r>
              <a:rPr lang="es-MX" sz="1200" b="1" dirty="0">
                <a:solidFill>
                  <a:srgbClr val="8E5D95"/>
                </a:solidFill>
              </a:rPr>
              <a:t>de 2025</a:t>
            </a:r>
          </a:p>
          <a:p>
            <a:endParaRPr lang="es-MX" sz="1200" b="1" dirty="0">
              <a:solidFill>
                <a:srgbClr val="8E5D95"/>
              </a:solidFill>
            </a:endParaRPr>
          </a:p>
        </p:txBody>
      </p:sp>
    </p:spTree>
    <p:extLst>
      <p:ext uri="{BB962C8B-B14F-4D97-AF65-F5344CB8AC3E}">
        <p14:creationId xmlns:p14="http://schemas.microsoft.com/office/powerpoint/2010/main" val="17591111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279</Words>
  <Application>Microsoft Office PowerPoint</Application>
  <PresentationFormat>Panorámica</PresentationFormat>
  <Paragraphs>15</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Arial Rounded MT Bold</vt:lpstr>
      <vt:lpstr>Calibri</vt:lpstr>
      <vt:lpstr>Calibri Light</vt:lpstr>
      <vt:lpstr>Tema de Office</vt:lpstr>
      <vt:lpstr>Articulo 65 Fracción XV.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Artículo 21, fracción VI.</dc:title>
  <dc:creator>iec</dc:creator>
  <cp:lastModifiedBy>IEC_CAF</cp:lastModifiedBy>
  <cp:revision>104</cp:revision>
  <dcterms:created xsi:type="dcterms:W3CDTF">2018-06-11T17:30:58Z</dcterms:created>
  <dcterms:modified xsi:type="dcterms:W3CDTF">2025-09-02T21:29:50Z</dcterms:modified>
</cp:coreProperties>
</file>